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7854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Shopping Behavior Analysis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938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91776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loyal repeat buyers into subscribers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accelerate movement into Loyal segment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0880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control—839 high spenders prove discounts work strategically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products (Gloves, Sandals, Boots) in marketing campaigns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Young Adults, male customers, and express-shipping users for maximum ROI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covering demographics, purchases,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50520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Items tracked across 4 major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073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783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748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37 missing review ratings, renamed columns to snake_case format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bins and purchase_frequency_days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011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to PostgreSQL,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858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82616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62A36"/>
          </a:solidFill>
          <a:ln/>
        </p:spPr>
      </p:sp>
      <p:sp>
        <p:nvSpPr>
          <p:cNvPr id="5" name="Text 2"/>
          <p:cNvSpPr/>
          <p:nvPr/>
        </p:nvSpPr>
        <p:spPr>
          <a:xfrm>
            <a:off x="4070390" y="6541651"/>
            <a:ext cx="4493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C8DB6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69377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559135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shoppers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more than double female contribution.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48901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presents opportunities for targeted marketing campaigns and product positioning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967502"/>
            <a:ext cx="12879110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Smart Spenders: Discount Users Above Average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602230" y="3570446"/>
            <a:ext cx="275427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839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049" y="2170986"/>
            <a:ext cx="3358872" cy="33588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3371" y="5809655"/>
            <a:ext cx="355211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3669" y="6293763"/>
            <a:ext cx="6391632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who used discounts but spent above $60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3659" y="3570446"/>
            <a:ext cx="275427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21.5%</a:t>
            </a:r>
            <a:endParaRPr lang="en-US" sz="4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78" y="2170986"/>
            <a:ext cx="3358872" cy="33588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51394" y="580965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Share of Total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5098" y="6293763"/>
            <a:ext cx="6391632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Percentage of all customers in this valuable segment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3669" y="6903839"/>
            <a:ext cx="1306306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customers prove discounts don't always mean lower revenue—they're strategic spenders who appreciate value.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7316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7316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7316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91418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91418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69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satisfaction is consistently high across top products—leverage these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654" y="369808"/>
            <a:ext cx="4863584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Loyalty Breakdown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3560" y="1059061"/>
            <a:ext cx="2258616" cy="4789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8213" y="1255633"/>
            <a:ext cx="189071" cy="189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56597" y="1193483"/>
            <a:ext cx="760214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New (83)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5055751" y="1551027"/>
            <a:ext cx="9070419" cy="7620"/>
          </a:xfrm>
          <a:prstGeom prst="roundRect">
            <a:avLst>
              <a:gd name="adj" fmla="val 264751"/>
            </a:avLst>
          </a:prstGeom>
          <a:solidFill>
            <a:srgbClr val="D9D4C9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33" y="1571625"/>
            <a:ext cx="4517350" cy="47898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8213" y="1716524"/>
            <a:ext cx="189071" cy="1890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85905" y="1706047"/>
            <a:ext cx="1235035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Returning (701)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6185059" y="2063591"/>
            <a:ext cx="7941112" cy="7620"/>
          </a:xfrm>
          <a:prstGeom prst="roundRect">
            <a:avLst>
              <a:gd name="adj" fmla="val 264751"/>
            </a:avLst>
          </a:prstGeom>
          <a:solidFill>
            <a:srgbClr val="D9D4C9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25" y="2084189"/>
            <a:ext cx="6776085" cy="47898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8332" y="2229088"/>
            <a:ext cx="189071" cy="18907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15332" y="2218611"/>
            <a:ext cx="99369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 (3,116)</a:t>
            </a:r>
            <a:endParaRPr lang="en-US" sz="13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654" y="2865596"/>
            <a:ext cx="6680478" cy="668047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486888" y="2848808"/>
            <a:ext cx="262973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Strong Loyalty Foundation</a:t>
            </a:r>
            <a:endParaRPr lang="en-US" sz="1550" dirty="0"/>
          </a:p>
        </p:txBody>
      </p:sp>
      <p:sp>
        <p:nvSpPr>
          <p:cNvPr id="16" name="Text 7"/>
          <p:cNvSpPr/>
          <p:nvPr/>
        </p:nvSpPr>
        <p:spPr>
          <a:xfrm>
            <a:off x="7486888" y="3235285"/>
            <a:ext cx="668047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fall into the Loyal segment, showing excellent retention.</a:t>
            </a:r>
            <a:endParaRPr lang="en-US" sz="1050" dirty="0"/>
          </a:p>
        </p:txBody>
      </p:sp>
      <p:sp>
        <p:nvSpPr>
          <p:cNvPr id="17" name="Text 8"/>
          <p:cNvSpPr/>
          <p:nvPr/>
        </p:nvSpPr>
        <p:spPr>
          <a:xfrm>
            <a:off x="7486888" y="3571518"/>
            <a:ext cx="668047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converting New and Returning customers to maximize lifetime value.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812006"/>
            <a:ext cx="7071717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Subscription Status Analysis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256" y="1755934"/>
            <a:ext cx="7715488" cy="2017157"/>
          </a:xfrm>
          <a:prstGeom prst="roundRect">
            <a:avLst>
              <a:gd name="adj" fmla="val 544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1396" y="1755934"/>
            <a:ext cx="91440" cy="2017157"/>
          </a:xfrm>
          <a:prstGeom prst="roundRect">
            <a:avLst>
              <a:gd name="adj" fmla="val 33482"/>
            </a:avLst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1009769" y="198286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9769" y="2424113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1,053 customers (27%)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09769" y="2821900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$59.49 average spend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09769" y="3219688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$62,645 total revenue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4256" y="3977164"/>
            <a:ext cx="7715488" cy="2017157"/>
          </a:xfrm>
          <a:prstGeom prst="roundRect">
            <a:avLst>
              <a:gd name="adj" fmla="val 544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91396" y="3977164"/>
            <a:ext cx="91440" cy="2017157"/>
          </a:xfrm>
          <a:prstGeom prst="roundRect">
            <a:avLst>
              <a:gd name="adj" fmla="val 33482"/>
            </a:avLst>
          </a:prstGeom>
          <a:solidFill>
            <a:srgbClr val="325F7B"/>
          </a:solidFill>
          <a:ln/>
        </p:spPr>
      </p:sp>
      <p:sp>
        <p:nvSpPr>
          <p:cNvPr id="12" name="Text 9"/>
          <p:cNvSpPr/>
          <p:nvPr/>
        </p:nvSpPr>
        <p:spPr>
          <a:xfrm>
            <a:off x="1009769" y="420409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09769" y="4645343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2,847 customers (73%)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09769" y="5043130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$59.87 average spend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09769" y="5440918"/>
            <a:ext cx="71930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$170,436 total revenue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4256" y="6223873"/>
            <a:ext cx="7715488" cy="1193602"/>
          </a:xfrm>
          <a:prstGeom prst="roundRect">
            <a:avLst>
              <a:gd name="adj" fmla="val 2565"/>
            </a:avLst>
          </a:prstGeom>
          <a:solidFill>
            <a:srgbClr val="C9DDE9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9" y="6521291"/>
            <a:ext cx="255032" cy="20407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77434" y="6478905"/>
            <a:ext cx="684823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Repeat buyers (&gt;5 purchases) show 958 subscribers vs 2,518 non-subscribers—opportunity to convert loyal customers into subscribers.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394359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lead revenue generation, but all age groups contribute relatively evenly—maintain broad appeal while targeting high-value segments.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2025-11-20T07:02:52Z</dcterms:created>
  <dcterms:modified xsi:type="dcterms:W3CDTF">2025-11-20T07:02:52Z</dcterms:modified>
</cp:coreProperties>
</file>